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1D625B-25DD-4ACE-959A-4AA5BCB3404B}" type="datetimeFigureOut">
              <a:rPr lang="cs-CZ" smtClean="0"/>
              <a:pPr/>
              <a:t>10. 6. 2016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E8CE7-CA83-495B-B7E6-9198632EE5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cs-CZ" u="sng" dirty="0" smtClean="0"/>
              <a:t>Cesta</a:t>
            </a:r>
            <a:r>
              <a:rPr lang="cs-CZ" dirty="0" smtClean="0"/>
              <a:t> : cca 250 km, cca 3 hodiny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823" t="26144" r="29412" b="26797"/>
          <a:stretch>
            <a:fillRect/>
          </a:stretch>
        </p:blipFill>
        <p:spPr bwMode="auto">
          <a:xfrm>
            <a:off x="714348" y="2428868"/>
            <a:ext cx="7667679" cy="32861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cs-CZ" dirty="0" smtClean="0"/>
              <a:t>Nastavovací věže ( ale z Prahy )</a:t>
            </a:r>
            <a:endParaRPr lang="cs-CZ" dirty="0"/>
          </a:p>
        </p:txBody>
      </p:sp>
      <p:pic>
        <p:nvPicPr>
          <p:cNvPr id="4" name="Picture 2" descr="C:\Users\Standa\Desktop\Šablony\TBM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143240" y="1928802"/>
            <a:ext cx="2837494" cy="4284673"/>
          </a:xfrm>
          <a:prstGeom prst="rect">
            <a:avLst/>
          </a:prstGeom>
          <a:ln w="952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Pustit</a:t>
            </a:r>
            <a:r>
              <a:rPr lang="cs-CZ" dirty="0" smtClean="0"/>
              <a:t> : www.metrostav.</a:t>
            </a:r>
            <a:r>
              <a:rPr lang="cs-CZ" dirty="0" err="1" smtClean="0"/>
              <a:t>cz</a:t>
            </a:r>
            <a:r>
              <a:rPr lang="cs-CZ" dirty="0" smtClean="0"/>
              <a:t> / technologie TBM / metro / animace – čas : 3,56 až 6,36 min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cs-CZ" u="sng" dirty="0" smtClean="0"/>
              <a:t>Cestou jsme viděli:</a:t>
            </a:r>
            <a:endParaRPr lang="cs-CZ" u="sng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Zavěšený most Poděbrady : zavěšený most délky cca 250 m</a:t>
            </a:r>
            <a:endParaRPr lang="cs-CZ" sz="2400" dirty="0"/>
          </a:p>
        </p:txBody>
      </p:sp>
      <p:pic>
        <p:nvPicPr>
          <p:cNvPr id="6146" name="Picture 2" descr="Dálniční most u Poděbrad: celkový pohled"/>
          <p:cNvPicPr>
            <a:picLocks noChangeAspect="1" noChangeArrowheads="1"/>
          </p:cNvPicPr>
          <p:nvPr/>
        </p:nvPicPr>
        <p:blipFill>
          <a:blip r:embed="rId2"/>
          <a:srcRect t="25629" b="23113"/>
          <a:stretch>
            <a:fillRect/>
          </a:stretch>
        </p:blipFill>
        <p:spPr bwMode="auto">
          <a:xfrm>
            <a:off x="1214414" y="3000372"/>
            <a:ext cx="6875536" cy="264320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err="1" smtClean="0"/>
              <a:t>Radotínský</a:t>
            </a:r>
            <a:r>
              <a:rPr lang="cs-CZ" sz="2400" dirty="0" smtClean="0"/>
              <a:t> most – nejdelší most v ČR – cca 2,2 km</a:t>
            </a:r>
            <a:endParaRPr lang="cs-CZ" sz="2400" dirty="0"/>
          </a:p>
        </p:txBody>
      </p:sp>
      <p:pic>
        <p:nvPicPr>
          <p:cNvPr id="4" name="Picture 2" descr="C:\Users\Standa\Desktop\1280px-Radotínský_most,_zastavená_dopra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3359"/>
            <a:ext cx="5214974" cy="3911231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u="sng" dirty="0" smtClean="0"/>
              <a:t>Ejpovické tunely</a:t>
            </a:r>
          </a:p>
          <a:p>
            <a:pPr>
              <a:buNone/>
            </a:pPr>
            <a:r>
              <a:rPr lang="cs-CZ" dirty="0" smtClean="0"/>
              <a:t>    - modernizace trati Rokycany – Plzeň</a:t>
            </a:r>
          </a:p>
          <a:p>
            <a:pPr>
              <a:buNone/>
            </a:pPr>
            <a:r>
              <a:rPr lang="cs-CZ" dirty="0" smtClean="0"/>
              <a:t>    - součást III. Železničního dopravního koridoru</a:t>
            </a:r>
          </a:p>
          <a:p>
            <a:pPr>
              <a:buNone/>
            </a:pPr>
            <a:r>
              <a:rPr lang="cs-CZ" dirty="0" smtClean="0"/>
              <a:t>    - délka 2 x 4150 m ( nejdelší tunel v ČR )</a:t>
            </a:r>
          </a:p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ü"/>
            </a:pPr>
            <a:r>
              <a:rPr lang="cs-CZ" u="sng" dirty="0" smtClean="0"/>
              <a:t>Technologie mechanizovaného štítu</a:t>
            </a:r>
          </a:p>
          <a:p>
            <a:pPr>
              <a:buNone/>
            </a:pPr>
            <a:r>
              <a:rPr lang="cs-CZ" dirty="0" smtClean="0"/>
              <a:t>    - nejmodernější zařízení na práci v jakékoli geologii</a:t>
            </a:r>
          </a:p>
          <a:p>
            <a:pPr>
              <a:buNone/>
            </a:pPr>
            <a:r>
              <a:rPr lang="cs-CZ" dirty="0" smtClean="0"/>
              <a:t>    - dnes se takto buduje 80 % dlouhých tunelů</a:t>
            </a:r>
          </a:p>
          <a:p>
            <a:pPr>
              <a:buNone/>
            </a:pPr>
            <a:endParaRPr lang="cs-CZ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algn="ctr"/>
            <a:r>
              <a:rPr lang="cs-CZ" sz="2800" dirty="0" smtClean="0"/>
              <a:t>Ejpovické tunely - prorážka</a:t>
            </a:r>
          </a:p>
        </p:txBody>
      </p:sp>
      <p:pic>
        <p:nvPicPr>
          <p:cNvPr id="4" name="obrázek 1" descr="C:\Users\Standa\Desktop\EPB_Illu_internet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50" y="1936328"/>
            <a:ext cx="5143536" cy="2952401"/>
          </a:xfrm>
          <a:ln w="28575">
            <a:solidFill>
              <a:schemeClr val="accent1"/>
            </a:solidFill>
          </a:ln>
        </p:spPr>
      </p:pic>
      <p:sp>
        <p:nvSpPr>
          <p:cNvPr id="5" name="Sedmiúhelník 4"/>
          <p:cNvSpPr/>
          <p:nvPr/>
        </p:nvSpPr>
        <p:spPr>
          <a:xfrm>
            <a:off x="428625" y="1785938"/>
            <a:ext cx="285750" cy="2143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1</a:t>
            </a:r>
          </a:p>
        </p:txBody>
      </p:sp>
      <p:sp>
        <p:nvSpPr>
          <p:cNvPr id="6" name="Sedmiúhelník 5"/>
          <p:cNvSpPr/>
          <p:nvPr/>
        </p:nvSpPr>
        <p:spPr>
          <a:xfrm>
            <a:off x="428625" y="2214563"/>
            <a:ext cx="285750" cy="2143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2</a:t>
            </a:r>
          </a:p>
        </p:txBody>
      </p:sp>
      <p:sp>
        <p:nvSpPr>
          <p:cNvPr id="7" name="Sedmiúhelník 6"/>
          <p:cNvSpPr/>
          <p:nvPr/>
        </p:nvSpPr>
        <p:spPr>
          <a:xfrm>
            <a:off x="428625" y="2571750"/>
            <a:ext cx="285750" cy="2143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3</a:t>
            </a:r>
          </a:p>
        </p:txBody>
      </p:sp>
      <p:sp>
        <p:nvSpPr>
          <p:cNvPr id="8" name="Sedmiúhelník 7"/>
          <p:cNvSpPr/>
          <p:nvPr/>
        </p:nvSpPr>
        <p:spPr>
          <a:xfrm>
            <a:off x="428625" y="3000375"/>
            <a:ext cx="285750" cy="2143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4</a:t>
            </a:r>
          </a:p>
        </p:txBody>
      </p:sp>
      <p:sp>
        <p:nvSpPr>
          <p:cNvPr id="9" name="Sedmiúhelník 8"/>
          <p:cNvSpPr/>
          <p:nvPr/>
        </p:nvSpPr>
        <p:spPr>
          <a:xfrm>
            <a:off x="428625" y="3357563"/>
            <a:ext cx="285750" cy="2143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5</a:t>
            </a:r>
          </a:p>
        </p:txBody>
      </p:sp>
      <p:sp>
        <p:nvSpPr>
          <p:cNvPr id="10" name="Sedmiúhelník 9"/>
          <p:cNvSpPr/>
          <p:nvPr/>
        </p:nvSpPr>
        <p:spPr>
          <a:xfrm>
            <a:off x="428625" y="4071938"/>
            <a:ext cx="285750" cy="21431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6</a:t>
            </a:r>
          </a:p>
        </p:txBody>
      </p:sp>
      <p:sp>
        <p:nvSpPr>
          <p:cNvPr id="11" name="Sedmiúhelník 10"/>
          <p:cNvSpPr/>
          <p:nvPr/>
        </p:nvSpPr>
        <p:spPr>
          <a:xfrm>
            <a:off x="428625" y="4429125"/>
            <a:ext cx="285750" cy="21431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7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85813" y="1714500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řezná hlava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785813" y="2071688"/>
            <a:ext cx="2214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tlaková přepážka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785813" y="2500313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tlaková komora</a:t>
            </a:r>
          </a:p>
        </p:txBody>
      </p: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857250" y="2928938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štítové lisy</a:t>
            </a: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857250" y="328612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šnekový dopravník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857250" y="4000500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erektor</a:t>
            </a:r>
          </a:p>
        </p:txBody>
      </p:sp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928688" y="4429125"/>
            <a:ext cx="142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tubingové ostění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6858000" y="4500563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Obr. 1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857250" y="5429250"/>
            <a:ext cx="742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>
                <a:latin typeface="Calibri" pitchFamily="34" charset="0"/>
              </a:rPr>
              <a:t>3 – tlaková komora umožňuje přístup k čelbě ( porucha atd.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cs-CZ" u="sng" dirty="0" smtClean="0"/>
              <a:t>Viktorie</a:t>
            </a:r>
          </a:p>
          <a:p>
            <a:pPr>
              <a:buNone/>
            </a:pPr>
            <a:r>
              <a:rPr lang="cs-CZ" dirty="0" smtClean="0"/>
              <a:t>    - konvertibilní EPB/</a:t>
            </a:r>
            <a:r>
              <a:rPr lang="cs-CZ" dirty="0" err="1" smtClean="0"/>
              <a:t>gripper</a:t>
            </a:r>
            <a:r>
              <a:rPr lang="cs-CZ" dirty="0" smtClean="0"/>
              <a:t> ( hardrock )</a:t>
            </a:r>
          </a:p>
          <a:p>
            <a:pPr>
              <a:buNone/>
            </a:pPr>
            <a:r>
              <a:rPr lang="cs-CZ" dirty="0" smtClean="0"/>
              <a:t>    - </a:t>
            </a:r>
            <a:r>
              <a:rPr lang="cs-CZ" dirty="0" err="1" smtClean="0"/>
              <a:t>zeminový</a:t>
            </a:r>
            <a:r>
              <a:rPr lang="cs-CZ" dirty="0" smtClean="0"/>
              <a:t> štít s možností ( po úpravě ) užití do  tvrdých hornin</a:t>
            </a:r>
          </a:p>
          <a:p>
            <a:pPr>
              <a:buNone/>
            </a:pPr>
            <a:r>
              <a:rPr lang="cs-CZ" dirty="0" smtClean="0"/>
              <a:t>    - výrobce : </a:t>
            </a:r>
            <a:r>
              <a:rPr lang="cs-CZ" dirty="0" err="1" smtClean="0"/>
              <a:t>Herrenknecht</a:t>
            </a:r>
            <a:r>
              <a:rPr lang="cs-CZ" dirty="0" smtClean="0"/>
              <a:t> AG</a:t>
            </a:r>
          </a:p>
          <a:p>
            <a:pPr>
              <a:buNone/>
            </a:pPr>
            <a:r>
              <a:rPr lang="cs-CZ" dirty="0" smtClean="0"/>
              <a:t>    - délka se závěsem 115 m</a:t>
            </a:r>
          </a:p>
          <a:p>
            <a:pPr>
              <a:buNone/>
            </a:pPr>
            <a:r>
              <a:rPr lang="cs-CZ" dirty="0" smtClean="0"/>
              <a:t>    - hmotnost 1860 tun</a:t>
            </a:r>
          </a:p>
          <a:p>
            <a:pPr>
              <a:buNone/>
            </a:pPr>
            <a:r>
              <a:rPr lang="cs-CZ" dirty="0" smtClean="0"/>
              <a:t>    - průměr hlavy 9 840 mm</a:t>
            </a:r>
          </a:p>
          <a:p>
            <a:pPr>
              <a:buNone/>
            </a:pPr>
            <a:r>
              <a:rPr lang="cs-CZ" dirty="0" smtClean="0"/>
              <a:t>    - rychlost maximální 80 mm/ min</a:t>
            </a:r>
          </a:p>
          <a:p>
            <a:pPr>
              <a:buNone/>
            </a:pPr>
            <a:r>
              <a:rPr lang="cs-CZ" dirty="0" smtClean="0"/>
              <a:t>    - maximální výrub za den 32 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 marL="514350" indent="-514350">
              <a:buNone/>
              <a:defRPr/>
            </a:pPr>
            <a:r>
              <a:rPr lang="cs-CZ" sz="3200" dirty="0" smtClean="0"/>
              <a:t>Závěs :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cs-CZ" sz="2400" dirty="0" smtClean="0"/>
              <a:t>představuje řídící a technologické centrum stroje 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cs-CZ" sz="2400" dirty="0" smtClean="0"/>
              <a:t>jedná se o „vláček“ délky přes 100 m, který se samostatně pohybuje na kolovém podvozku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cs-CZ" sz="2400" dirty="0" smtClean="0"/>
              <a:t>umožňuje dopravu médií na čelbu ( voda, vzduch, pěna, </a:t>
            </a:r>
            <a:r>
              <a:rPr lang="cs-CZ" sz="2400" dirty="0" err="1" smtClean="0"/>
              <a:t>injektážní</a:t>
            </a:r>
            <a:r>
              <a:rPr lang="cs-CZ" sz="2400" dirty="0" smtClean="0"/>
              <a:t> malta, bentonit, olej apod. )</a:t>
            </a:r>
          </a:p>
          <a:p>
            <a:pPr marL="514350" indent="-514350">
              <a:buFont typeface="Wingdings" pitchFamily="2" charset="2"/>
              <a:buChar char="§"/>
              <a:defRPr/>
            </a:pPr>
            <a:r>
              <a:rPr lang="cs-CZ" sz="2400" dirty="0" smtClean="0"/>
              <a:t>doprava odtěžené rubaniny na povrch ( pásové dopravníky 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  přísun </a:t>
            </a:r>
            <a:r>
              <a:rPr lang="cs-CZ" sz="2400" dirty="0" err="1" smtClean="0"/>
              <a:t>tubingů</a:t>
            </a:r>
            <a:r>
              <a:rPr lang="cs-CZ" sz="2400" dirty="0" smtClean="0"/>
              <a:t> k vakuovému erektoru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  navigace stroje ( laserový zaměřovač 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  prodloužení veškerého vedení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029" t="17769" r="27113" b="31885"/>
          <a:stretch>
            <a:fillRect/>
          </a:stretch>
        </p:blipFill>
        <p:spPr bwMode="auto">
          <a:xfrm>
            <a:off x="1285853" y="1589108"/>
            <a:ext cx="6357981" cy="44116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smtClean="0"/>
              <a:t>Ejpovické tunely - prorážka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cs-CZ" u="sng" dirty="0" smtClean="0"/>
              <a:t>Ostění</a:t>
            </a:r>
          </a:p>
          <a:p>
            <a:pPr>
              <a:buNone/>
            </a:pPr>
            <a:r>
              <a:rPr lang="cs-CZ" dirty="0" smtClean="0"/>
              <a:t>   - 7 + 1 segmentů</a:t>
            </a:r>
          </a:p>
          <a:p>
            <a:pPr>
              <a:buNone/>
            </a:pPr>
            <a:r>
              <a:rPr lang="cs-CZ" dirty="0" smtClean="0"/>
              <a:t>   - </a:t>
            </a:r>
            <a:r>
              <a:rPr lang="cs-CZ" dirty="0" err="1" smtClean="0"/>
              <a:t>drátkobeton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- tloušťka segmentu 0,40 m</a:t>
            </a:r>
          </a:p>
          <a:p>
            <a:pPr>
              <a:buNone/>
            </a:pPr>
            <a:r>
              <a:rPr lang="cs-CZ" dirty="0" smtClean="0"/>
              <a:t>   - šířka prstence 2 m</a:t>
            </a:r>
          </a:p>
          <a:p>
            <a:r>
              <a:rPr lang="cs-CZ" u="sng" dirty="0" smtClean="0"/>
              <a:t>Doprava rubaniny</a:t>
            </a:r>
          </a:p>
          <a:p>
            <a:pPr>
              <a:buNone/>
            </a:pPr>
            <a:r>
              <a:rPr lang="cs-CZ" dirty="0" smtClean="0"/>
              <a:t>   - ze zásobníku pásovým dopravníkem</a:t>
            </a:r>
          </a:p>
          <a:p>
            <a:pPr>
              <a:buNone/>
            </a:pPr>
            <a:r>
              <a:rPr lang="cs-CZ" dirty="0" smtClean="0"/>
              <a:t>   - až na povrch ( nastavování z věží 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366</Words>
  <Application>Microsoft Office PowerPoint</Application>
  <PresentationFormat>Předvádění na obrazovce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  <vt:lpstr>Ejpovické tunely - prorážka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Ejpovické tunely - prorážka</dc:title>
  <dc:creator>Standa</dc:creator>
  <cp:lastModifiedBy>Standa</cp:lastModifiedBy>
  <cp:revision>12</cp:revision>
  <dcterms:created xsi:type="dcterms:W3CDTF">2016-06-07T14:02:41Z</dcterms:created>
  <dcterms:modified xsi:type="dcterms:W3CDTF">2016-06-10T07:08:56Z</dcterms:modified>
</cp:coreProperties>
</file>